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9"/>
  </p:notesMasterIdLst>
  <p:sldIdLst>
    <p:sldId id="285" r:id="rId2"/>
    <p:sldId id="273" r:id="rId3"/>
    <p:sldId id="276" r:id="rId4"/>
    <p:sldId id="277" r:id="rId5"/>
    <p:sldId id="278" r:id="rId6"/>
    <p:sldId id="262" r:id="rId7"/>
    <p:sldId id="263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9" r:id="rId16"/>
    <p:sldId id="267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07393"/>
    <a:srgbClr val="D1A4D7"/>
    <a:srgbClr val="F9C8FA"/>
    <a:srgbClr val="FFF7F5"/>
    <a:srgbClr val="FFF5E4"/>
    <a:srgbClr val="FFF7DE"/>
    <a:srgbClr val="FBFDF5"/>
    <a:srgbClr val="F8FCEC"/>
    <a:srgbClr val="FF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82" autoAdjust="0"/>
    <p:restoredTop sz="93447" autoAdjust="0"/>
  </p:normalViewPr>
  <p:slideViewPr>
    <p:cSldViewPr snapToGrid="0">
      <p:cViewPr varScale="1">
        <p:scale>
          <a:sx n="62" d="100"/>
          <a:sy n="62" d="100"/>
        </p:scale>
        <p:origin x="3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FD2DA1-D594-1E4D-A3BF-0A7DB11F8477}" type="doc">
      <dgm:prSet loTypeId="urn:microsoft.com/office/officeart/2005/8/layout/defaul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4732C8-CAFB-7D40-A067-A4188CF6EE04}">
      <dgm:prSet phldrT="[Text]" custT="1"/>
      <dgm:spPr>
        <a:noFill/>
        <a:ln>
          <a:solidFill>
            <a:srgbClr val="907393"/>
          </a:solidFill>
        </a:ln>
      </dgm:spPr>
      <dgm:t>
        <a:bodyPr/>
        <a:lstStyle/>
        <a:p>
          <a:r>
            <a:rPr lang="en-GB" sz="3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Full blood count (FBC)</a:t>
          </a:r>
          <a:endParaRPr lang="en-GB" sz="3200" baseline="30000" dirty="0">
            <a:solidFill>
              <a:schemeClr val="tx1"/>
            </a:solidFill>
            <a:latin typeface="+mn-lt"/>
            <a:cs typeface="Arial" panose="020B0604020202020204" pitchFamily="34" charset="0"/>
          </a:endParaRPr>
        </a:p>
      </dgm:t>
    </dgm:pt>
    <dgm:pt modelId="{2CF74A5A-F0C2-AD45-8128-9DE8EF361A7D}" type="parTrans" cxnId="{3648ACA6-82A3-1E4F-9029-9D6C6D52F3CC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1FFB8200-6490-BA46-BC5A-CE74F3DA6D43}" type="sibTrans" cxnId="{3648ACA6-82A3-1E4F-9029-9D6C6D52F3CC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642FC346-54F6-5D41-B8D5-D3070197FA11}">
      <dgm:prSet phldrT="[Text]" custT="1"/>
      <dgm:spPr>
        <a:noFill/>
        <a:ln>
          <a:solidFill>
            <a:srgbClr val="907393"/>
          </a:solidFill>
        </a:ln>
      </dgm:spPr>
      <dgm:t>
        <a:bodyPr/>
        <a:lstStyle/>
        <a:p>
          <a:r>
            <a:rPr lang="en-GB" sz="3200" dirty="0">
              <a:solidFill>
                <a:schemeClr val="tx1"/>
              </a:solidFill>
              <a:latin typeface="+mn-lt"/>
            </a:rPr>
            <a:t>Renal profile (RP)</a:t>
          </a:r>
        </a:p>
      </dgm:t>
    </dgm:pt>
    <dgm:pt modelId="{1238C3C4-CDF3-D244-8492-C7618ED5F8F8}" type="parTrans" cxnId="{D2B2B327-63B7-ED4E-B136-03CACB799091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880C4B5C-F5A4-D046-9529-FAB26528431C}" type="sibTrans" cxnId="{D2B2B327-63B7-ED4E-B136-03CACB799091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EF752216-BD97-B44A-920F-B64CCFE25565}">
      <dgm:prSet custT="1"/>
      <dgm:spPr>
        <a:noFill/>
        <a:ln>
          <a:solidFill>
            <a:srgbClr val="907393"/>
          </a:solidFill>
        </a:ln>
      </dgm:spPr>
      <dgm:t>
        <a:bodyPr/>
        <a:lstStyle/>
        <a:p>
          <a:r>
            <a:rPr lang="en-GB" sz="3200" dirty="0">
              <a:solidFill>
                <a:schemeClr val="tx1"/>
              </a:solidFill>
              <a:latin typeface="+mn-lt"/>
            </a:rPr>
            <a:t>Acute phase reactants</a:t>
          </a:r>
        </a:p>
      </dgm:t>
    </dgm:pt>
    <dgm:pt modelId="{3D1480DF-CCA1-D342-ACB7-249B854DA1A3}" type="parTrans" cxnId="{62A760A1-3F8B-F741-91C9-878BBFEDF3D3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16F8C5F5-9031-7B49-BA56-726C26D5ECAE}" type="sibTrans" cxnId="{62A760A1-3F8B-F741-91C9-878BBFEDF3D3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D91B198A-0DC1-FE49-A2F4-F6C211307819}">
      <dgm:prSet custT="1"/>
      <dgm:spPr>
        <a:noFill/>
        <a:ln>
          <a:solidFill>
            <a:srgbClr val="907393"/>
          </a:solidFill>
        </a:ln>
      </dgm:spPr>
      <dgm:t>
        <a:bodyPr/>
        <a:lstStyle/>
        <a:p>
          <a:r>
            <a:rPr lang="en-GB" sz="2400" dirty="0">
              <a:solidFill>
                <a:schemeClr val="tx1"/>
              </a:solidFill>
              <a:latin typeface="+mn-lt"/>
            </a:rPr>
            <a:t>Complements</a:t>
          </a:r>
        </a:p>
      </dgm:t>
    </dgm:pt>
    <dgm:pt modelId="{08FF491C-6D13-7E46-95B7-11871277833A}" type="parTrans" cxnId="{5D3BCD1F-9C8B-3C46-8725-90F77E2D67EB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63E1705D-04BC-FA42-AA1E-D933AD609CC1}" type="sibTrans" cxnId="{5D3BCD1F-9C8B-3C46-8725-90F77E2D67EB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62A75F4E-3A55-2B40-994C-3EA2D50F7854}">
      <dgm:prSet custT="1"/>
      <dgm:spPr>
        <a:noFill/>
        <a:ln>
          <a:solidFill>
            <a:srgbClr val="907393"/>
          </a:solidFill>
        </a:ln>
      </dgm:spPr>
      <dgm:t>
        <a:bodyPr/>
        <a:lstStyle/>
        <a:p>
          <a:r>
            <a:rPr lang="en-GB" sz="3200" dirty="0">
              <a:solidFill>
                <a:schemeClr val="tx1"/>
              </a:solidFill>
              <a:latin typeface="+mn-lt"/>
            </a:rPr>
            <a:t>Urinalysis</a:t>
          </a:r>
        </a:p>
      </dgm:t>
    </dgm:pt>
    <dgm:pt modelId="{B5802B1C-BE09-2A42-944F-D64F96A16DDA}" type="parTrans" cxnId="{BC941193-7B68-604B-9398-C9FC0E8534BD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18F31D58-FEA6-B64D-9AB7-94A54384F45E}" type="sibTrans" cxnId="{BC941193-7B68-604B-9398-C9FC0E8534BD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C3E2A784-6C68-8148-815D-D576C590A6EC}">
      <dgm:prSet phldrT="[Text]" custT="1"/>
      <dgm:spPr>
        <a:noFill/>
        <a:ln>
          <a:solidFill>
            <a:srgbClr val="907393"/>
          </a:solidFill>
        </a:ln>
      </dgm:spPr>
      <dgm:t>
        <a:bodyPr/>
        <a:lstStyle/>
        <a:p>
          <a:r>
            <a:rPr lang="en-GB" sz="3200" dirty="0">
              <a:solidFill>
                <a:schemeClr val="tx1"/>
              </a:solidFill>
              <a:latin typeface="+mn-lt"/>
            </a:rPr>
            <a:t>Liver function test (LFT)</a:t>
          </a:r>
        </a:p>
      </dgm:t>
    </dgm:pt>
    <dgm:pt modelId="{E4E77E6A-7CF6-A341-A0B6-966178585B28}" type="sibTrans" cxnId="{269FC4D8-E311-724D-B3FF-35D1B0C0694A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B23302C0-1DDC-414A-AB48-C4FAA61FB93A}" type="parTrans" cxnId="{269FC4D8-E311-724D-B3FF-35D1B0C0694A}">
      <dgm:prSet/>
      <dgm:spPr/>
      <dgm:t>
        <a:bodyPr/>
        <a:lstStyle/>
        <a:p>
          <a:endParaRPr lang="en-GB" sz="2400">
            <a:latin typeface="+mn-lt"/>
          </a:endParaRPr>
        </a:p>
      </dgm:t>
    </dgm:pt>
    <dgm:pt modelId="{B963F41E-0012-384A-A204-029370A687D9}" type="pres">
      <dgm:prSet presAssocID="{64FD2DA1-D594-1E4D-A3BF-0A7DB11F8477}" presName="diagram" presStyleCnt="0">
        <dgm:presLayoutVars>
          <dgm:dir/>
          <dgm:resizeHandles val="exact"/>
        </dgm:presLayoutVars>
      </dgm:prSet>
      <dgm:spPr/>
    </dgm:pt>
    <dgm:pt modelId="{CFE88E56-D657-FB45-A22C-DB4C84C77CED}" type="pres">
      <dgm:prSet presAssocID="{594732C8-CAFB-7D40-A067-A4188CF6EE04}" presName="node" presStyleLbl="node1" presStyleIdx="0" presStyleCnt="6">
        <dgm:presLayoutVars>
          <dgm:bulletEnabled val="1"/>
        </dgm:presLayoutVars>
      </dgm:prSet>
      <dgm:spPr/>
    </dgm:pt>
    <dgm:pt modelId="{94489902-783B-E548-84BB-6A7072316D37}" type="pres">
      <dgm:prSet presAssocID="{1FFB8200-6490-BA46-BC5A-CE74F3DA6D43}" presName="sibTrans" presStyleCnt="0"/>
      <dgm:spPr/>
    </dgm:pt>
    <dgm:pt modelId="{AE6DCC4F-453F-3C47-BFF2-4976BF4DCCDA}" type="pres">
      <dgm:prSet presAssocID="{642FC346-54F6-5D41-B8D5-D3070197FA11}" presName="node" presStyleLbl="node1" presStyleIdx="1" presStyleCnt="6">
        <dgm:presLayoutVars>
          <dgm:bulletEnabled val="1"/>
        </dgm:presLayoutVars>
      </dgm:prSet>
      <dgm:spPr/>
    </dgm:pt>
    <dgm:pt modelId="{3AA60F33-49AA-744A-8A6F-7DE8CB7D96EE}" type="pres">
      <dgm:prSet presAssocID="{880C4B5C-F5A4-D046-9529-FAB26528431C}" presName="sibTrans" presStyleCnt="0"/>
      <dgm:spPr/>
    </dgm:pt>
    <dgm:pt modelId="{AE5DC06F-CE05-624E-8DB3-B73882A666AD}" type="pres">
      <dgm:prSet presAssocID="{C3E2A784-6C68-8148-815D-D576C590A6EC}" presName="node" presStyleLbl="node1" presStyleIdx="2" presStyleCnt="6">
        <dgm:presLayoutVars>
          <dgm:bulletEnabled val="1"/>
        </dgm:presLayoutVars>
      </dgm:prSet>
      <dgm:spPr/>
    </dgm:pt>
    <dgm:pt modelId="{E78C7A49-4A1B-3641-A947-391E1A92CF39}" type="pres">
      <dgm:prSet presAssocID="{E4E77E6A-7CF6-A341-A0B6-966178585B28}" presName="sibTrans" presStyleCnt="0"/>
      <dgm:spPr/>
    </dgm:pt>
    <dgm:pt modelId="{DE6B83BC-D855-D249-BD7B-EABFA08972C2}" type="pres">
      <dgm:prSet presAssocID="{EF752216-BD97-B44A-920F-B64CCFE25565}" presName="node" presStyleLbl="node1" presStyleIdx="3" presStyleCnt="6">
        <dgm:presLayoutVars>
          <dgm:bulletEnabled val="1"/>
        </dgm:presLayoutVars>
      </dgm:prSet>
      <dgm:spPr/>
    </dgm:pt>
    <dgm:pt modelId="{457F170B-B541-BB4E-8335-A87601DED236}" type="pres">
      <dgm:prSet presAssocID="{16F8C5F5-9031-7B49-BA56-726C26D5ECAE}" presName="sibTrans" presStyleCnt="0"/>
      <dgm:spPr/>
    </dgm:pt>
    <dgm:pt modelId="{948712E2-5377-6E40-9954-83A6B6DE93DB}" type="pres">
      <dgm:prSet presAssocID="{D91B198A-0DC1-FE49-A2F4-F6C211307819}" presName="node" presStyleLbl="node1" presStyleIdx="4" presStyleCnt="6">
        <dgm:presLayoutVars>
          <dgm:bulletEnabled val="1"/>
        </dgm:presLayoutVars>
      </dgm:prSet>
      <dgm:spPr/>
    </dgm:pt>
    <dgm:pt modelId="{3FF48D87-A889-554F-98AA-491FF7D338EA}" type="pres">
      <dgm:prSet presAssocID="{63E1705D-04BC-FA42-AA1E-D933AD609CC1}" presName="sibTrans" presStyleCnt="0"/>
      <dgm:spPr/>
    </dgm:pt>
    <dgm:pt modelId="{C7CB586D-FAB9-B74A-9ED6-A577A403581D}" type="pres">
      <dgm:prSet presAssocID="{62A75F4E-3A55-2B40-994C-3EA2D50F7854}" presName="node" presStyleLbl="node1" presStyleIdx="5" presStyleCnt="6">
        <dgm:presLayoutVars>
          <dgm:bulletEnabled val="1"/>
        </dgm:presLayoutVars>
      </dgm:prSet>
      <dgm:spPr/>
    </dgm:pt>
  </dgm:ptLst>
  <dgm:cxnLst>
    <dgm:cxn modelId="{5D3BCD1F-9C8B-3C46-8725-90F77E2D67EB}" srcId="{64FD2DA1-D594-1E4D-A3BF-0A7DB11F8477}" destId="{D91B198A-0DC1-FE49-A2F4-F6C211307819}" srcOrd="4" destOrd="0" parTransId="{08FF491C-6D13-7E46-95B7-11871277833A}" sibTransId="{63E1705D-04BC-FA42-AA1E-D933AD609CC1}"/>
    <dgm:cxn modelId="{D2B2B327-63B7-ED4E-B136-03CACB799091}" srcId="{64FD2DA1-D594-1E4D-A3BF-0A7DB11F8477}" destId="{642FC346-54F6-5D41-B8D5-D3070197FA11}" srcOrd="1" destOrd="0" parTransId="{1238C3C4-CDF3-D244-8492-C7618ED5F8F8}" sibTransId="{880C4B5C-F5A4-D046-9529-FAB26528431C}"/>
    <dgm:cxn modelId="{66FD0C54-A337-D643-B0CD-900DFD87AD05}" type="presOf" srcId="{62A75F4E-3A55-2B40-994C-3EA2D50F7854}" destId="{C7CB586D-FAB9-B74A-9ED6-A577A403581D}" srcOrd="0" destOrd="0" presId="urn:microsoft.com/office/officeart/2005/8/layout/default"/>
    <dgm:cxn modelId="{BC941193-7B68-604B-9398-C9FC0E8534BD}" srcId="{64FD2DA1-D594-1E4D-A3BF-0A7DB11F8477}" destId="{62A75F4E-3A55-2B40-994C-3EA2D50F7854}" srcOrd="5" destOrd="0" parTransId="{B5802B1C-BE09-2A42-944F-D64F96A16DDA}" sibTransId="{18F31D58-FEA6-B64D-9AB7-94A54384F45E}"/>
    <dgm:cxn modelId="{62A760A1-3F8B-F741-91C9-878BBFEDF3D3}" srcId="{64FD2DA1-D594-1E4D-A3BF-0A7DB11F8477}" destId="{EF752216-BD97-B44A-920F-B64CCFE25565}" srcOrd="3" destOrd="0" parTransId="{3D1480DF-CCA1-D342-ACB7-249B854DA1A3}" sibTransId="{16F8C5F5-9031-7B49-BA56-726C26D5ECAE}"/>
    <dgm:cxn modelId="{3648ACA6-82A3-1E4F-9029-9D6C6D52F3CC}" srcId="{64FD2DA1-D594-1E4D-A3BF-0A7DB11F8477}" destId="{594732C8-CAFB-7D40-A067-A4188CF6EE04}" srcOrd="0" destOrd="0" parTransId="{2CF74A5A-F0C2-AD45-8128-9DE8EF361A7D}" sibTransId="{1FFB8200-6490-BA46-BC5A-CE74F3DA6D43}"/>
    <dgm:cxn modelId="{DF26A5B9-4F9A-DB43-BAA0-C4E2BC49E946}" type="presOf" srcId="{64FD2DA1-D594-1E4D-A3BF-0A7DB11F8477}" destId="{B963F41E-0012-384A-A204-029370A687D9}" srcOrd="0" destOrd="0" presId="urn:microsoft.com/office/officeart/2005/8/layout/default"/>
    <dgm:cxn modelId="{74880BC4-946B-C449-BF71-B23EE1DD935A}" type="presOf" srcId="{642FC346-54F6-5D41-B8D5-D3070197FA11}" destId="{AE6DCC4F-453F-3C47-BFF2-4976BF4DCCDA}" srcOrd="0" destOrd="0" presId="urn:microsoft.com/office/officeart/2005/8/layout/default"/>
    <dgm:cxn modelId="{F32483C8-47C8-F243-8BB1-07B4EA3650AD}" type="presOf" srcId="{D91B198A-0DC1-FE49-A2F4-F6C211307819}" destId="{948712E2-5377-6E40-9954-83A6B6DE93DB}" srcOrd="0" destOrd="0" presId="urn:microsoft.com/office/officeart/2005/8/layout/default"/>
    <dgm:cxn modelId="{269FC4D8-E311-724D-B3FF-35D1B0C0694A}" srcId="{64FD2DA1-D594-1E4D-A3BF-0A7DB11F8477}" destId="{C3E2A784-6C68-8148-815D-D576C590A6EC}" srcOrd="2" destOrd="0" parTransId="{B23302C0-1DDC-414A-AB48-C4FAA61FB93A}" sibTransId="{E4E77E6A-7CF6-A341-A0B6-966178585B28}"/>
    <dgm:cxn modelId="{0017EFE9-1F71-654C-88EF-EAC0C0A3413A}" type="presOf" srcId="{C3E2A784-6C68-8148-815D-D576C590A6EC}" destId="{AE5DC06F-CE05-624E-8DB3-B73882A666AD}" srcOrd="0" destOrd="0" presId="urn:microsoft.com/office/officeart/2005/8/layout/default"/>
    <dgm:cxn modelId="{11E227ED-00F2-FF4B-B2A8-4BA68393DBD3}" type="presOf" srcId="{EF752216-BD97-B44A-920F-B64CCFE25565}" destId="{DE6B83BC-D855-D249-BD7B-EABFA08972C2}" srcOrd="0" destOrd="0" presId="urn:microsoft.com/office/officeart/2005/8/layout/default"/>
    <dgm:cxn modelId="{855FA9F8-D993-C747-AB4C-CA91D56926ED}" type="presOf" srcId="{594732C8-CAFB-7D40-A067-A4188CF6EE04}" destId="{CFE88E56-D657-FB45-A22C-DB4C84C77CED}" srcOrd="0" destOrd="0" presId="urn:microsoft.com/office/officeart/2005/8/layout/default"/>
    <dgm:cxn modelId="{2C69EBC4-9FD6-274B-A1AB-C43D423B4D31}" type="presParOf" srcId="{B963F41E-0012-384A-A204-029370A687D9}" destId="{CFE88E56-D657-FB45-A22C-DB4C84C77CED}" srcOrd="0" destOrd="0" presId="urn:microsoft.com/office/officeart/2005/8/layout/default"/>
    <dgm:cxn modelId="{C125EA3C-DF5F-BB4C-AC25-5DEF543BA7A3}" type="presParOf" srcId="{B963F41E-0012-384A-A204-029370A687D9}" destId="{94489902-783B-E548-84BB-6A7072316D37}" srcOrd="1" destOrd="0" presId="urn:microsoft.com/office/officeart/2005/8/layout/default"/>
    <dgm:cxn modelId="{DE1256F6-C807-E942-9709-FF68EDDEF415}" type="presParOf" srcId="{B963F41E-0012-384A-A204-029370A687D9}" destId="{AE6DCC4F-453F-3C47-BFF2-4976BF4DCCDA}" srcOrd="2" destOrd="0" presId="urn:microsoft.com/office/officeart/2005/8/layout/default"/>
    <dgm:cxn modelId="{6570B083-8B3F-D243-A4FE-2513209FE904}" type="presParOf" srcId="{B963F41E-0012-384A-A204-029370A687D9}" destId="{3AA60F33-49AA-744A-8A6F-7DE8CB7D96EE}" srcOrd="3" destOrd="0" presId="urn:microsoft.com/office/officeart/2005/8/layout/default"/>
    <dgm:cxn modelId="{9C90B947-80F5-5E47-B8AE-A38E3433EFC5}" type="presParOf" srcId="{B963F41E-0012-384A-A204-029370A687D9}" destId="{AE5DC06F-CE05-624E-8DB3-B73882A666AD}" srcOrd="4" destOrd="0" presId="urn:microsoft.com/office/officeart/2005/8/layout/default"/>
    <dgm:cxn modelId="{A85C929C-4F3F-6A48-82B5-A280AFC46135}" type="presParOf" srcId="{B963F41E-0012-384A-A204-029370A687D9}" destId="{E78C7A49-4A1B-3641-A947-391E1A92CF39}" srcOrd="5" destOrd="0" presId="urn:microsoft.com/office/officeart/2005/8/layout/default"/>
    <dgm:cxn modelId="{70547BEB-4548-6344-B581-989261AEC5DE}" type="presParOf" srcId="{B963F41E-0012-384A-A204-029370A687D9}" destId="{DE6B83BC-D855-D249-BD7B-EABFA08972C2}" srcOrd="6" destOrd="0" presId="urn:microsoft.com/office/officeart/2005/8/layout/default"/>
    <dgm:cxn modelId="{D466DACA-64AB-4F4C-BDE6-040B009DA86C}" type="presParOf" srcId="{B963F41E-0012-384A-A204-029370A687D9}" destId="{457F170B-B541-BB4E-8335-A87601DED236}" srcOrd="7" destOrd="0" presId="urn:microsoft.com/office/officeart/2005/8/layout/default"/>
    <dgm:cxn modelId="{4130DCB5-C5EE-7D40-8136-1978867471B5}" type="presParOf" srcId="{B963F41E-0012-384A-A204-029370A687D9}" destId="{948712E2-5377-6E40-9954-83A6B6DE93DB}" srcOrd="8" destOrd="0" presId="urn:microsoft.com/office/officeart/2005/8/layout/default"/>
    <dgm:cxn modelId="{04B8E4B3-9A5A-0A48-8D18-2F072BB59AC1}" type="presParOf" srcId="{B963F41E-0012-384A-A204-029370A687D9}" destId="{3FF48D87-A889-554F-98AA-491FF7D338EA}" srcOrd="9" destOrd="0" presId="urn:microsoft.com/office/officeart/2005/8/layout/default"/>
    <dgm:cxn modelId="{BE47010B-4A64-A741-95E1-9E9C96480DCD}" type="presParOf" srcId="{B963F41E-0012-384A-A204-029370A687D9}" destId="{C7CB586D-FAB9-B74A-9ED6-A577A403581D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E88E56-D657-FB45-A22C-DB4C84C77CED}">
      <dsp:nvSpPr>
        <dsp:cNvPr id="0" name=""/>
        <dsp:cNvSpPr/>
      </dsp:nvSpPr>
      <dsp:spPr>
        <a:xfrm>
          <a:off x="1017504" y="1384"/>
          <a:ext cx="2180681" cy="1308409"/>
        </a:xfrm>
        <a:prstGeom prst="rect">
          <a:avLst/>
        </a:prstGeom>
        <a:noFill/>
        <a:ln w="12700" cap="flat" cmpd="sng" algn="ctr">
          <a:solidFill>
            <a:srgbClr val="90739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  <a:latin typeface="+mn-lt"/>
              <a:cs typeface="Arial" panose="020B0604020202020204" pitchFamily="34" charset="0"/>
            </a:rPr>
            <a:t>Full blood count (FBC)</a:t>
          </a:r>
          <a:endParaRPr lang="en-GB" sz="3200" kern="1200" baseline="30000" dirty="0">
            <a:solidFill>
              <a:schemeClr val="tx1"/>
            </a:solidFill>
            <a:latin typeface="+mn-lt"/>
            <a:cs typeface="Arial" panose="020B0604020202020204" pitchFamily="34" charset="0"/>
          </a:endParaRPr>
        </a:p>
      </dsp:txBody>
      <dsp:txXfrm>
        <a:off x="1017504" y="1384"/>
        <a:ext cx="2180681" cy="1308409"/>
      </dsp:txXfrm>
    </dsp:sp>
    <dsp:sp modelId="{AE6DCC4F-453F-3C47-BFF2-4976BF4DCCDA}">
      <dsp:nvSpPr>
        <dsp:cNvPr id="0" name=""/>
        <dsp:cNvSpPr/>
      </dsp:nvSpPr>
      <dsp:spPr>
        <a:xfrm>
          <a:off x="3416254" y="1384"/>
          <a:ext cx="2180681" cy="1308409"/>
        </a:xfrm>
        <a:prstGeom prst="rect">
          <a:avLst/>
        </a:prstGeom>
        <a:noFill/>
        <a:ln w="12700" cap="flat" cmpd="sng" algn="ctr">
          <a:solidFill>
            <a:srgbClr val="90739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  <a:latin typeface="+mn-lt"/>
            </a:rPr>
            <a:t>Renal profile (RP)</a:t>
          </a:r>
        </a:p>
      </dsp:txBody>
      <dsp:txXfrm>
        <a:off x="3416254" y="1384"/>
        <a:ext cx="2180681" cy="1308409"/>
      </dsp:txXfrm>
    </dsp:sp>
    <dsp:sp modelId="{AE5DC06F-CE05-624E-8DB3-B73882A666AD}">
      <dsp:nvSpPr>
        <dsp:cNvPr id="0" name=""/>
        <dsp:cNvSpPr/>
      </dsp:nvSpPr>
      <dsp:spPr>
        <a:xfrm>
          <a:off x="5815004" y="1384"/>
          <a:ext cx="2180681" cy="1308409"/>
        </a:xfrm>
        <a:prstGeom prst="rect">
          <a:avLst/>
        </a:prstGeom>
        <a:noFill/>
        <a:ln w="12700" cap="flat" cmpd="sng" algn="ctr">
          <a:solidFill>
            <a:srgbClr val="90739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  <a:latin typeface="+mn-lt"/>
            </a:rPr>
            <a:t>Liver function test (LFT)</a:t>
          </a:r>
        </a:p>
      </dsp:txBody>
      <dsp:txXfrm>
        <a:off x="5815004" y="1384"/>
        <a:ext cx="2180681" cy="1308409"/>
      </dsp:txXfrm>
    </dsp:sp>
    <dsp:sp modelId="{DE6B83BC-D855-D249-BD7B-EABFA08972C2}">
      <dsp:nvSpPr>
        <dsp:cNvPr id="0" name=""/>
        <dsp:cNvSpPr/>
      </dsp:nvSpPr>
      <dsp:spPr>
        <a:xfrm>
          <a:off x="1017504" y="1527862"/>
          <a:ext cx="2180681" cy="1308409"/>
        </a:xfrm>
        <a:prstGeom prst="rect">
          <a:avLst/>
        </a:prstGeom>
        <a:noFill/>
        <a:ln w="12700" cap="flat" cmpd="sng" algn="ctr">
          <a:solidFill>
            <a:srgbClr val="90739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  <a:latin typeface="+mn-lt"/>
            </a:rPr>
            <a:t>Acute phase reactants</a:t>
          </a:r>
        </a:p>
      </dsp:txBody>
      <dsp:txXfrm>
        <a:off x="1017504" y="1527862"/>
        <a:ext cx="2180681" cy="1308409"/>
      </dsp:txXfrm>
    </dsp:sp>
    <dsp:sp modelId="{948712E2-5377-6E40-9954-83A6B6DE93DB}">
      <dsp:nvSpPr>
        <dsp:cNvPr id="0" name=""/>
        <dsp:cNvSpPr/>
      </dsp:nvSpPr>
      <dsp:spPr>
        <a:xfrm>
          <a:off x="3416254" y="1527862"/>
          <a:ext cx="2180681" cy="1308409"/>
        </a:xfrm>
        <a:prstGeom prst="rect">
          <a:avLst/>
        </a:prstGeom>
        <a:noFill/>
        <a:ln w="12700" cap="flat" cmpd="sng" algn="ctr">
          <a:solidFill>
            <a:srgbClr val="90739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>
              <a:solidFill>
                <a:schemeClr val="tx1"/>
              </a:solidFill>
              <a:latin typeface="+mn-lt"/>
            </a:rPr>
            <a:t>Complements</a:t>
          </a:r>
        </a:p>
      </dsp:txBody>
      <dsp:txXfrm>
        <a:off x="3416254" y="1527862"/>
        <a:ext cx="2180681" cy="1308409"/>
      </dsp:txXfrm>
    </dsp:sp>
    <dsp:sp modelId="{C7CB586D-FAB9-B74A-9ED6-A577A403581D}">
      <dsp:nvSpPr>
        <dsp:cNvPr id="0" name=""/>
        <dsp:cNvSpPr/>
      </dsp:nvSpPr>
      <dsp:spPr>
        <a:xfrm>
          <a:off x="5815004" y="1527862"/>
          <a:ext cx="2180681" cy="1308409"/>
        </a:xfrm>
        <a:prstGeom prst="rect">
          <a:avLst/>
        </a:prstGeom>
        <a:noFill/>
        <a:ln w="12700" cap="flat" cmpd="sng" algn="ctr">
          <a:solidFill>
            <a:srgbClr val="907393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200" kern="1200" dirty="0">
              <a:solidFill>
                <a:schemeClr val="tx1"/>
              </a:solidFill>
              <a:latin typeface="+mn-lt"/>
            </a:rPr>
            <a:t>Urinalysis</a:t>
          </a:r>
        </a:p>
      </dsp:txBody>
      <dsp:txXfrm>
        <a:off x="5815004" y="1527862"/>
        <a:ext cx="2180681" cy="13084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6B4-4232-1141-AF6D-7311250D269C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0658-1D01-4340-8E74-73ADBC946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7A95C1-3B70-6F17-5EA8-ADD441DCD158}"/>
              </a:ext>
            </a:extLst>
          </p:cNvPr>
          <p:cNvSpPr/>
          <p:nvPr userDrawn="1"/>
        </p:nvSpPr>
        <p:spPr>
          <a:xfrm rot="16200000">
            <a:off x="-1695126" y="3950429"/>
            <a:ext cx="5455143" cy="360000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8EFA7-71C9-7D15-7F31-800DC5F55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1A4D7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6510B-7106-B84D-D2C8-D423FCE9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514CD-56BF-4561-7451-48F995E8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0B-A693-EE48-8C26-991DD8B5D638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3AA9E-D51C-EEDA-9A2B-A54D9862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7C81-6F9E-7998-E0E9-F7EEB7D4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A56FAC-3DA1-BC32-D308-E66E1A7BAB79}"/>
              </a:ext>
            </a:extLst>
          </p:cNvPr>
          <p:cNvSpPr/>
          <p:nvPr userDrawn="1"/>
        </p:nvSpPr>
        <p:spPr>
          <a:xfrm>
            <a:off x="586408" y="546652"/>
            <a:ext cx="11605591" cy="365125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71231-9E91-2351-41DD-EF2321EEA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368F1D-FBC6-867D-48D3-11B22969AEFF}"/>
              </a:ext>
            </a:extLst>
          </p:cNvPr>
          <p:cNvSpPr txBox="1">
            <a:spLocks/>
          </p:cNvSpPr>
          <p:nvPr userDrawn="1"/>
        </p:nvSpPr>
        <p:spPr>
          <a:xfrm>
            <a:off x="34975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6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98C5-0785-E13D-B5B3-01664F71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5AFC-5512-4CA7-6885-5F8ABED52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CCD4A-9FC0-AAE0-32F8-AC6755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1800-FB03-6B4F-AC5D-FF2489AE4E69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0FC84-849B-2BCE-200C-192F86DE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7E1C3-5EEC-0280-E3EE-564894CA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ED186-3567-C65E-99E9-13216CA53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083F0E8-1F23-3BCF-1F54-3C62D5157C0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0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16922-28C8-3044-0D91-5D424F096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9F226-8DC3-6057-21F8-158ECD69E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E6AB-B9A6-AA2D-483E-BD1EF3C8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3AD9-7637-A64E-85B1-1609B8EBC87A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79CAA-E3B2-718D-5BA7-E28638F3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89BAF-1999-6DA4-520C-0952F3D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A3815E-ED2D-40D0-9D79-9DC566FD1BC1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98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E686-338D-D1A8-2B10-8FDAFC9B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CBA7-3364-A010-B74D-DEFD205D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5B55B-4C52-B742-2C2A-CB5FCFDD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C23C-272E-344C-B1BB-CF493FC34CC3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BEB3E-E535-4A3B-E069-2FDC469F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5FB9-9A89-791A-20F8-965C4272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B7400-7490-3EE1-4FC4-05FA90C19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B2CA8E4-ED71-9ADE-A3BA-C2354AF8F5D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8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4425-2F12-FC87-7814-DE984706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832A1-0409-59C9-8FE2-F6ED69353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2C18A-B2BE-D5CA-76D3-38CD9BA6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40612-2D04-BA44-8230-19D3D341BE7A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258F5-C078-614D-BB01-F98E5D6A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B423-2ED8-FC6E-CD07-B1CA459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274D9C-B180-5475-164D-4CE54B974D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F86391-6CF1-C4DB-3E95-CF496A0EDEB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0809-97D2-7F69-3C86-047353B3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BF18-092D-1673-8B78-89F8F58FC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F2FED-765D-0392-010E-CA291147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8686B-832A-4AD3-403F-3B62136C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E15-583F-4E48-997A-9E7DD529614C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0BC0-70B9-7EDA-6C1D-66C70566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C80B0-32FF-74A1-829A-64218DDA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A980B-5533-EFD4-1C45-2BEF0FEBF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DE8FC47-D385-73F4-D164-2BB7CFD5D72B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FD982-9A1B-AF00-0BA0-E450717B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4F20-340B-E01C-A223-643793A9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CAFF8-EF93-98B0-F237-8AD3FFC1E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4D9C-8F0A-933B-4E89-5517D189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9CEF8D-5565-615F-EB46-ABFB5B659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3EBB4-C99B-6FE1-4B6E-0981FC46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A88E-F87A-8748-BED4-EA2D0CA70791}" type="datetime1">
              <a:rPr lang="en-MY" smtClean="0"/>
              <a:t>2/7/2024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38546-81F8-E716-EC42-3D72634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BEC1F7-FF1D-7369-677D-255C7C2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F82C8E-10F1-C0BC-054C-F4E6BD5D9B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1253" cy="1451930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5799CEC-4CA9-A968-7724-196F4C40FB2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ACA8-E937-8F8F-DE0B-AA96EE7A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C62B5-6632-5354-447E-6E668DB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D551-467D-ED4D-9730-5D6565F9035A}" type="datetime1">
              <a:rPr lang="en-MY" smtClean="0"/>
              <a:t>2/7/2024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989AB-E0CE-CA61-3A5B-2A412CB2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63F22-C110-D689-5222-A1F6F180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8AF594-C725-AD6F-46B7-616D38867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576F-A901-CD56-B61C-A9EB9E67464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0DB4D-EE4E-3092-F1E2-B2755947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EFFA-9AC6-5B4F-9B7E-F10FD77653C6}" type="datetime1">
              <a:rPr lang="en-MY" smtClean="0"/>
              <a:t>2/7/2024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38951-643F-6E80-477E-822A112B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71E6E-BCB2-880D-249E-23FA5413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9469D-C744-5365-385B-18C6D4356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E31A2C-6FF7-892F-DD88-9F71CD586E99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0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25637-327D-4F64-5CD0-F453FBE0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7561-861C-FB96-6D8D-0BFD1319E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E03F5-46CA-B283-1C5E-A23C17DBD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A9167-8099-163B-91D4-095B4543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C31F-BD22-0E44-BB74-B053B76021AD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17175-8090-C93B-E656-C69D6744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E55DA-9175-C86A-5FAC-2065138C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9849FD2-9FE4-D383-6CDA-9AAC974F547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48412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50A2-D8C8-E450-2951-8C5303C9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C8871-72D6-0EA1-7DF2-0885C1D0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2F01E-306F-EBE5-7B86-41D864901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160D-D2E9-6347-1389-65C8733E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E4E2-323B-1143-972F-51E21F89A4ED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20FB-DE7B-D9A8-A29F-9EC8A228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C9955-8729-700D-2224-177EAFF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D2F560-5227-65FD-2AD4-3B3B5011DBD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A2173-C048-6B71-8927-64C69AD1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F3E80-474B-69E8-45E7-0A30185BE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2C827-9E47-6D9B-01E6-EDABDEB5B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4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CE372-C9D4-EE47-8372-B0544A740E9A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7F17-AE51-C315-5492-831A7C7B6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9C773-BCB4-7783-EC4E-F90979A0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5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864-4AE8-C30D-C7A5-B911B327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1342" y="1011895"/>
            <a:ext cx="956854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Training of Core Trainers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CPG Management of 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Systemic Lupus Erythematosus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58C4A-6792-81D6-63F1-138DFA54C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6593" y="3870692"/>
            <a:ext cx="9711544" cy="60323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400" b="1" dirty="0"/>
              <a:t>Lecture 7: Monitoring</a:t>
            </a:r>
          </a:p>
        </p:txBody>
      </p:sp>
      <p:pic>
        <p:nvPicPr>
          <p:cNvPr id="9" name="Picture 8" descr="A person with pink butterflies&#10;&#10;Description automatically generated">
            <a:extLst>
              <a:ext uri="{FF2B5EF4-FFF2-40B4-BE49-F238E27FC236}">
                <a16:creationId xmlns:a16="http://schemas.microsoft.com/office/drawing/2014/main" id="{074CBA86-DDE5-761F-4D74-86C75D0DA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485">
            <a:off x="9923676" y="3928679"/>
            <a:ext cx="1568923" cy="2504408"/>
          </a:xfrm>
          <a:prstGeom prst="rect">
            <a:avLst/>
          </a:prstGeom>
          <a:ln w="38100">
            <a:solidFill>
              <a:srgbClr val="907393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1EF903D7-3CDA-4D50-4408-AB631A9C7CBD}"/>
              </a:ext>
            </a:extLst>
          </p:cNvPr>
          <p:cNvSpPr txBox="1">
            <a:spLocks/>
          </p:cNvSpPr>
          <p:nvPr/>
        </p:nvSpPr>
        <p:spPr>
          <a:xfrm>
            <a:off x="1280365" y="4695206"/>
            <a:ext cx="9144000" cy="11438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800" dirty="0"/>
              <a:t>Dr. </a:t>
            </a:r>
            <a:r>
              <a:rPr lang="en-US" sz="2800" dirty="0" err="1"/>
              <a:t>Dayang</a:t>
            </a:r>
            <a:r>
              <a:rPr lang="en-US" sz="2800" dirty="0"/>
              <a:t> </a:t>
            </a:r>
            <a:r>
              <a:rPr lang="en-US" sz="2800" dirty="0" err="1"/>
              <a:t>Masyrinartie</a:t>
            </a:r>
            <a:r>
              <a:rPr lang="en-US" sz="2800" dirty="0"/>
              <a:t> </a:t>
            </a:r>
            <a:r>
              <a:rPr lang="en-US" sz="2800" dirty="0" err="1"/>
              <a:t>Suahilai</a:t>
            </a:r>
            <a:endParaRPr lang="en-US" sz="2800" dirty="0"/>
          </a:p>
          <a:p>
            <a:pPr>
              <a:spcBef>
                <a:spcPts val="0"/>
              </a:spcBef>
            </a:pPr>
            <a:r>
              <a:rPr lang="en-US" sz="2800" dirty="0"/>
              <a:t>Consultant Rheumatologist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Hospital Tengku </a:t>
            </a:r>
            <a:r>
              <a:rPr lang="en-US" sz="2800" dirty="0" err="1"/>
              <a:t>Ampuan</a:t>
            </a:r>
            <a:r>
              <a:rPr lang="en-US" sz="2800" dirty="0"/>
              <a:t> </a:t>
            </a:r>
            <a:r>
              <a:rPr lang="en-US" sz="2800" dirty="0" err="1"/>
              <a:t>Afzan</a:t>
            </a:r>
            <a:r>
              <a:rPr lang="en-US" sz="2800" dirty="0"/>
              <a:t>, Pahang</a:t>
            </a:r>
          </a:p>
        </p:txBody>
      </p:sp>
    </p:spTree>
    <p:extLst>
      <p:ext uri="{BB962C8B-B14F-4D97-AF65-F5344CB8AC3E}">
        <p14:creationId xmlns:p14="http://schemas.microsoft.com/office/powerpoint/2010/main" val="3791847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38BEC-FB53-F377-CCAE-7010DFFB0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400" b="1" dirty="0">
                <a:effectLst/>
                <a:latin typeface="+mn-lt"/>
              </a:rPr>
              <a:t>Osteoporosis 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D2B36-5541-DE03-B02D-5E350292E0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616388"/>
            <a:ext cx="10744200" cy="4668043"/>
          </a:xfrm>
        </p:spPr>
        <p:txBody>
          <a:bodyPr/>
          <a:lstStyle/>
          <a:p>
            <a:pPr algn="just"/>
            <a:r>
              <a:rPr lang="en-MY" dirty="0">
                <a:effectLst/>
              </a:rPr>
              <a:t>Risk factors for osteoporosis in patients with SLE include corticosteroids and reduced levels of vitamin D related to the avoidance of sun exposure. </a:t>
            </a:r>
          </a:p>
          <a:p>
            <a:pPr algn="just"/>
            <a:endParaRPr lang="en-MY" dirty="0"/>
          </a:p>
          <a:p>
            <a:pPr algn="just"/>
            <a:r>
              <a:rPr lang="en-MY" dirty="0">
                <a:effectLst/>
              </a:rPr>
              <a:t>Osteoporosis is assessed by measuring bone mineral density (BMD) using dual-energy x-ray absorptiometry (DXA) and fracture risk assessment tool (FRAX) in patients aged 40 - 90 years. </a:t>
            </a:r>
            <a:endParaRPr lang="en-MY" dirty="0"/>
          </a:p>
          <a:p>
            <a:pPr marL="0" indent="0" algn="just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451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1AF19-5733-290A-0BD3-9C56FCDE7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400" b="1" dirty="0">
                <a:effectLst/>
                <a:latin typeface="+mn-lt"/>
              </a:rPr>
              <a:t>Cardiovascular </a:t>
            </a:r>
            <a:r>
              <a:rPr lang="en-MY" dirty="0">
                <a:latin typeface="+mn-lt"/>
              </a:rPr>
              <a:t>D</a:t>
            </a:r>
            <a:r>
              <a:rPr lang="en-MY" sz="4400" b="1" dirty="0">
                <a:effectLst/>
                <a:latin typeface="+mn-lt"/>
              </a:rPr>
              <a:t>isease 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B5527-1C8E-4E05-B3EB-A055E4A08F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4421" y="1414214"/>
            <a:ext cx="10383158" cy="1905927"/>
          </a:xfrm>
        </p:spPr>
        <p:txBody>
          <a:bodyPr>
            <a:noAutofit/>
          </a:bodyPr>
          <a:lstStyle/>
          <a:p>
            <a:pPr algn="just">
              <a:spcBef>
                <a:spcPts val="1800"/>
              </a:spcBef>
            </a:pPr>
            <a:r>
              <a:rPr lang="en-MY" dirty="0">
                <a:effectLst/>
              </a:rPr>
              <a:t>SLE is an independent risk factor for cardiovascular (CV) disease (CVD), due to both traditional and disease-related risk factors.</a:t>
            </a:r>
            <a:endParaRPr lang="en-MY" dirty="0"/>
          </a:p>
          <a:p>
            <a:pPr algn="just">
              <a:spcBef>
                <a:spcPts val="1800"/>
              </a:spcBef>
            </a:pPr>
            <a:r>
              <a:rPr lang="en-MY" dirty="0">
                <a:effectLst/>
              </a:rPr>
              <a:t>In a large systematic review, the most frequently and consistently reported predictors of CV events in SLE patients were:</a:t>
            </a:r>
            <a:r>
              <a:rPr lang="en-MY" baseline="30000" dirty="0">
                <a:effectLst/>
              </a:rPr>
              <a:t>94</a:t>
            </a:r>
            <a:endParaRPr lang="en-MY" dirty="0">
              <a:effectLst/>
            </a:endParaRPr>
          </a:p>
          <a:p>
            <a:pPr marL="0" indent="0">
              <a:spcBef>
                <a:spcPts val="1800"/>
              </a:spcBef>
              <a:buNone/>
            </a:pPr>
            <a:endParaRPr lang="en-MY" dirty="0">
              <a:effectLst/>
            </a:endParaRPr>
          </a:p>
          <a:p>
            <a:pPr>
              <a:spcBef>
                <a:spcPts val="1800"/>
              </a:spcBef>
            </a:pPr>
            <a:endParaRPr lang="en-MY" dirty="0"/>
          </a:p>
          <a:p>
            <a:pPr marL="0" indent="0">
              <a:spcBef>
                <a:spcPts val="1800"/>
              </a:spcBef>
              <a:buNone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A02AC2B-4EE9-EE5D-CC6E-CC3F2295BE25}"/>
              </a:ext>
            </a:extLst>
          </p:cNvPr>
          <p:cNvSpPr txBox="1">
            <a:spLocks/>
          </p:cNvSpPr>
          <p:nvPr/>
        </p:nvSpPr>
        <p:spPr>
          <a:xfrm>
            <a:off x="1188720" y="3236101"/>
            <a:ext cx="9621158" cy="1412099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MY" sz="2400" dirty="0"/>
              <a:t>male gender 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MY" sz="2400" dirty="0"/>
              <a:t>family history of cardiac disease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MY" sz="2400" dirty="0"/>
              <a:t>neurological disorders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en-MY" sz="24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en-MY" sz="24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en-MY" sz="24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en-MY" sz="24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en-MY" sz="24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endParaRPr lang="en-MY" sz="24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MY" sz="2400" dirty="0"/>
              <a:t>dyslipidaemia</a:t>
            </a:r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MY" sz="2400" dirty="0"/>
              <a:t>h</a:t>
            </a:r>
            <a:r>
              <a:rPr lang="en-MY" sz="2400"/>
              <a:t>ypertension</a:t>
            </a:r>
            <a:endParaRPr lang="en-MY" sz="2400" dirty="0"/>
          </a:p>
          <a:p>
            <a:pPr>
              <a:spcBef>
                <a:spcPts val="0"/>
              </a:spcBef>
              <a:buFont typeface="Wingdings" pitchFamily="2" charset="2"/>
              <a:buChar char="ü"/>
            </a:pPr>
            <a:r>
              <a:rPr lang="en-MY" sz="2400" dirty="0"/>
              <a:t>presence of anti-phospholipid antibodies </a:t>
            </a:r>
          </a:p>
          <a:p>
            <a:pPr>
              <a:spcBef>
                <a:spcPts val="0"/>
              </a:spcBef>
            </a:pPr>
            <a:endParaRPr lang="en-MY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MY" dirty="0"/>
          </a:p>
          <a:p>
            <a:pPr>
              <a:spcBef>
                <a:spcPts val="0"/>
              </a:spcBef>
            </a:pPr>
            <a:endParaRPr lang="en-MY" dirty="0"/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E124A9-049B-E7F1-321A-090B797431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9239" y="4530091"/>
            <a:ext cx="9113522" cy="143696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5CCCFC3-49D4-8BE5-65EF-4726DF1C6960}"/>
              </a:ext>
            </a:extLst>
          </p:cNvPr>
          <p:cNvSpPr txBox="1">
            <a:spLocks/>
          </p:cNvSpPr>
          <p:nvPr/>
        </p:nvSpPr>
        <p:spPr>
          <a:xfrm>
            <a:off x="723900" y="6125302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94. </a:t>
            </a:r>
            <a:r>
              <a:rPr lang="en-US" altLang="en-US" sz="1400" dirty="0" err="1"/>
              <a:t>Ballocca</a:t>
            </a:r>
            <a:r>
              <a:rPr lang="en-US" altLang="en-US" sz="1400" dirty="0"/>
              <a:t> F, et al. </a:t>
            </a:r>
            <a:r>
              <a:rPr lang="en-US" altLang="en-US" sz="1400" dirty="0" err="1"/>
              <a:t>Eur</a:t>
            </a:r>
            <a:r>
              <a:rPr lang="en-US" altLang="en-US" sz="1400" dirty="0"/>
              <a:t> J Prev </a:t>
            </a:r>
            <a:r>
              <a:rPr lang="en-US" altLang="en-US" sz="1400" dirty="0" err="1"/>
              <a:t>Cardiol</a:t>
            </a:r>
            <a:r>
              <a:rPr lang="en-US" altLang="en-US" sz="1400" dirty="0"/>
              <a:t>. 2015;22(11):1435-1441.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43651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0ADCA-8F9A-4FCD-F90D-ECC17A605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400" b="1" dirty="0">
                <a:effectLst/>
                <a:latin typeface="+mn-lt"/>
              </a:rPr>
              <a:t>Malignancy 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885D9-4BD3-5210-96AB-62AE168F1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757" y="2662219"/>
            <a:ext cx="10286486" cy="3646744"/>
          </a:xfrm>
        </p:spPr>
        <p:txBody>
          <a:bodyPr>
            <a:normAutofit lnSpcReduction="10000"/>
          </a:bodyPr>
          <a:lstStyle/>
          <a:p>
            <a:pPr algn="just"/>
            <a:r>
              <a:rPr lang="en-MY" dirty="0">
                <a:effectLst/>
              </a:rPr>
              <a:t>Evidence from two systematic reviews and one cohort study showed association of malignancy with SLE: </a:t>
            </a:r>
            <a:endParaRPr lang="en-MY" dirty="0"/>
          </a:p>
          <a:p>
            <a:pPr marL="0" indent="0" algn="just">
              <a:buNone/>
            </a:pPr>
            <a:endParaRPr lang="en-MY" dirty="0"/>
          </a:p>
          <a:p>
            <a:pPr marL="0" indent="0" algn="just">
              <a:buNone/>
            </a:pPr>
            <a:endParaRPr lang="en-MY" dirty="0"/>
          </a:p>
          <a:p>
            <a:pPr marL="0" indent="0" algn="just">
              <a:buNone/>
            </a:pPr>
            <a:endParaRPr lang="en-MY" dirty="0"/>
          </a:p>
          <a:p>
            <a:pPr algn="just"/>
            <a:r>
              <a:rPr lang="en-MY" dirty="0"/>
              <a:t>However, t</a:t>
            </a:r>
            <a:r>
              <a:rPr lang="en-MY" dirty="0">
                <a:effectLst/>
              </a:rPr>
              <a:t>here is no evidence that more intense cancer screening than that applied in general population had better outcomes for SLE patients. </a:t>
            </a:r>
            <a:endParaRPr lang="en-US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7EB6F15-645E-225F-1880-B338EB3AF957}"/>
              </a:ext>
            </a:extLst>
          </p:cNvPr>
          <p:cNvSpPr txBox="1">
            <a:spLocks/>
          </p:cNvSpPr>
          <p:nvPr/>
        </p:nvSpPr>
        <p:spPr>
          <a:xfrm>
            <a:off x="1188720" y="3429000"/>
            <a:ext cx="10744200" cy="1189355"/>
          </a:xfrm>
          <a:prstGeom prst="rect">
            <a:avLst/>
          </a:prstGeom>
        </p:spPr>
        <p:txBody>
          <a:bodyPr vert="horz" lIns="91440" tIns="45720" rIns="91440" bIns="45720" numCol="2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en-MY" dirty="0"/>
              <a:t>Non-Hodgkin lymphomas</a:t>
            </a:r>
            <a:r>
              <a:rPr lang="en-MY" baseline="30000" dirty="0"/>
              <a:t>95</a:t>
            </a:r>
            <a:r>
              <a:rPr lang="en-MY" dirty="0"/>
              <a:t> 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en-MY" dirty="0"/>
              <a:t>leukaemia</a:t>
            </a:r>
            <a:r>
              <a:rPr lang="en-MY" baseline="30000" dirty="0"/>
              <a:t>95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en-MY" dirty="0"/>
              <a:t>lung cancer</a:t>
            </a:r>
            <a:r>
              <a:rPr lang="en-MY" baseline="30000" dirty="0"/>
              <a:t>96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en-MY" dirty="0"/>
              <a:t>stomach cancer</a:t>
            </a:r>
            <a:r>
              <a:rPr lang="en-MY" baseline="30000" dirty="0"/>
              <a:t>96</a:t>
            </a:r>
            <a:r>
              <a:rPr lang="en-MY" dirty="0"/>
              <a:t> 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ü"/>
            </a:pPr>
            <a:r>
              <a:rPr lang="en-MY" dirty="0"/>
              <a:t>bladder cancer</a:t>
            </a:r>
            <a:r>
              <a:rPr lang="en-MY" baseline="30000" dirty="0"/>
              <a:t>97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5053508-D46D-4564-65A0-B751106B07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" y="1348944"/>
            <a:ext cx="9907370" cy="120099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29E5EB8-A4DF-1F5D-3B15-62EC7BA242A6}"/>
              </a:ext>
            </a:extLst>
          </p:cNvPr>
          <p:cNvSpPr txBox="1">
            <a:spLocks/>
          </p:cNvSpPr>
          <p:nvPr/>
        </p:nvSpPr>
        <p:spPr>
          <a:xfrm>
            <a:off x="4884933" y="5704141"/>
            <a:ext cx="635431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95. </a:t>
            </a:r>
            <a:r>
              <a:rPr lang="en-US" altLang="en-US" sz="1400" dirty="0" err="1"/>
              <a:t>Bernatsky</a:t>
            </a:r>
            <a:r>
              <a:rPr lang="en-US" altLang="en-US" sz="1400" dirty="0"/>
              <a:t> S, et al. J </a:t>
            </a:r>
            <a:r>
              <a:rPr lang="en-US" altLang="en-US" sz="1400" dirty="0" err="1"/>
              <a:t>Autoimmun</a:t>
            </a:r>
            <a:r>
              <a:rPr lang="en-US" altLang="en-US" sz="1400" dirty="0"/>
              <a:t>. 2013;42:130-135.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96. Clarke AE, et al. Semin Arthritis Rheum. 2021;51(6):1230-1241.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97. Yeo J, et al. Arch Iran Med. 2020;23(9):614-620.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29915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3AFBA6-FBA9-043B-3197-B5447659B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400" b="1" dirty="0">
                <a:effectLst/>
                <a:latin typeface="+mn-lt"/>
              </a:rPr>
              <a:t>Drug Adverse Events 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7C599-B0F0-79A9-B088-758D225F83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MY" dirty="0">
                <a:effectLst/>
              </a:rPr>
              <a:t>Drugs used in the treatment of SLE may have potential AEs and require regular monitoring.</a:t>
            </a:r>
          </a:p>
          <a:p>
            <a:pPr algn="just"/>
            <a:endParaRPr lang="en-MY" dirty="0"/>
          </a:p>
          <a:p>
            <a:pPr algn="just"/>
            <a:r>
              <a:rPr lang="en-MY" dirty="0">
                <a:effectLst/>
              </a:rPr>
              <a:t>In a large systematic review of different study designs, multiple toxicities had been found to be associated with drugs used for the treatment of SLE.</a:t>
            </a:r>
            <a:r>
              <a:rPr lang="en-MY" baseline="30000" dirty="0">
                <a:effectLst/>
              </a:rPr>
              <a:t>98</a:t>
            </a:r>
            <a:r>
              <a:rPr lang="en-MY" dirty="0">
                <a:effectLst/>
              </a:rPr>
              <a:t> </a:t>
            </a:r>
            <a:endParaRPr lang="en-MY" dirty="0"/>
          </a:p>
          <a:p>
            <a:pPr marL="0" indent="0" algn="just">
              <a:buNone/>
            </a:pPr>
            <a:endParaRPr lang="en-MY" dirty="0"/>
          </a:p>
          <a:p>
            <a:pPr algn="just"/>
            <a:r>
              <a:rPr lang="en-MY" dirty="0">
                <a:effectLst/>
              </a:rPr>
              <a:t>Refer to </a:t>
            </a:r>
            <a:r>
              <a:rPr lang="en-MY" b="1" dirty="0">
                <a:effectLst/>
              </a:rPr>
              <a:t>Appendix 7 </a:t>
            </a:r>
            <a:r>
              <a:rPr lang="en-MY" dirty="0">
                <a:effectLst/>
              </a:rPr>
              <a:t>for </a:t>
            </a:r>
            <a:r>
              <a:rPr lang="en-MY" b="1" dirty="0">
                <a:effectLst/>
              </a:rPr>
              <a:t>Medication in SLE</a:t>
            </a:r>
            <a:r>
              <a:rPr lang="en-MY" dirty="0">
                <a:effectLst/>
              </a:rPr>
              <a:t>. </a:t>
            </a:r>
            <a:endParaRPr lang="en-MY" dirty="0"/>
          </a:p>
          <a:p>
            <a:pPr marL="0" indent="0" algn="just">
              <a:buNone/>
            </a:pPr>
            <a:endParaRPr lang="en-MY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53C895F-2DFC-0F0E-4D39-95B1A27AD7E1}"/>
              </a:ext>
            </a:extLst>
          </p:cNvPr>
          <p:cNvSpPr txBox="1">
            <a:spLocks/>
          </p:cNvSpPr>
          <p:nvPr/>
        </p:nvSpPr>
        <p:spPr>
          <a:xfrm>
            <a:off x="693420" y="5539483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98. </a:t>
            </a:r>
            <a:r>
              <a:rPr lang="en-US" altLang="en-US" sz="1400" dirty="0" err="1"/>
              <a:t>Schmajuk</a:t>
            </a:r>
            <a:r>
              <a:rPr lang="en-US" altLang="en-US" sz="1400" dirty="0"/>
              <a:t> G, et al. Semin Arthritis Rheum. 2011;40(6):559-575.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118499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145AA-8670-FEEF-C0F8-EC2996C65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400" b="1" dirty="0">
                <a:effectLst/>
                <a:latin typeface="+mn-lt"/>
              </a:rPr>
              <a:t>Frequency and Interval 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BD57C-685E-A0DA-C389-E333B94BFF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715784"/>
            <a:ext cx="10744200" cy="4461179"/>
          </a:xfrm>
        </p:spPr>
        <p:txBody>
          <a:bodyPr>
            <a:normAutofit/>
          </a:bodyPr>
          <a:lstStyle/>
          <a:p>
            <a:pPr algn="just"/>
            <a:r>
              <a:rPr lang="en-MY" dirty="0">
                <a:effectLst/>
              </a:rPr>
              <a:t>A prospective cohort study on patients with inactive disease of SLE showed that a clinic visit interval of 3.8 months was able to identify silent manifestations of the disease.</a:t>
            </a:r>
            <a:r>
              <a:rPr lang="en-MY" baseline="30000" dirty="0">
                <a:effectLst/>
              </a:rPr>
              <a:t>99</a:t>
            </a:r>
            <a:r>
              <a:rPr lang="en-MY" dirty="0">
                <a:effectLst/>
              </a:rPr>
              <a:t> </a:t>
            </a:r>
            <a:endParaRPr lang="en-MY" dirty="0"/>
          </a:p>
          <a:p>
            <a:pPr marL="0" indent="0" algn="just">
              <a:buNone/>
            </a:pPr>
            <a:endParaRPr lang="en-MY" dirty="0"/>
          </a:p>
          <a:p>
            <a:pPr algn="just"/>
            <a:r>
              <a:rPr lang="en-MY" dirty="0">
                <a:effectLst/>
              </a:rPr>
              <a:t>A summary of current guidelines for laboratory monitoring as well as an overview of laboratory abnormalities of each drug and recommendations on frequency of monitoring are provided in the </a:t>
            </a:r>
            <a:r>
              <a:rPr lang="en-MY" b="1" dirty="0">
                <a:effectLst/>
              </a:rPr>
              <a:t>Appendix 7 </a:t>
            </a:r>
            <a:r>
              <a:rPr lang="en-MY" dirty="0">
                <a:effectLst/>
              </a:rPr>
              <a:t>and </a:t>
            </a:r>
            <a:r>
              <a:rPr lang="en-MY" b="1" dirty="0">
                <a:effectLst/>
              </a:rPr>
              <a:t>Appendix 8.</a:t>
            </a:r>
          </a:p>
          <a:p>
            <a:pPr marL="0" indent="0" algn="just">
              <a:buNone/>
            </a:pPr>
            <a:endParaRPr lang="en-MY" dirty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15F0043-9436-E7CE-64CC-3CBC88B4A155}"/>
              </a:ext>
            </a:extLst>
          </p:cNvPr>
          <p:cNvSpPr txBox="1">
            <a:spLocks/>
          </p:cNvSpPr>
          <p:nvPr/>
        </p:nvSpPr>
        <p:spPr>
          <a:xfrm>
            <a:off x="754380" y="5642225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99. Gladman DD, et al. J </a:t>
            </a:r>
            <a:r>
              <a:rPr lang="en-US" altLang="en-US" sz="1400" dirty="0" err="1"/>
              <a:t>Rheumatol</a:t>
            </a:r>
            <a:r>
              <a:rPr lang="en-US" altLang="en-US" sz="1400" dirty="0"/>
              <a:t>. 2013;40(5):630-633.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1775552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491349-1DCA-0EFA-E1FF-2AE16F7FB6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17091"/>
            <a:ext cx="3177797" cy="3623817"/>
          </a:xfrm>
        </p:spPr>
        <p:txBody>
          <a:bodyPr>
            <a:normAutofit fontScale="90000"/>
          </a:bodyPr>
          <a:lstStyle/>
          <a:p>
            <a:r>
              <a:rPr lang="en-MY" sz="4400" b="1" dirty="0">
                <a:effectLst/>
                <a:latin typeface="Arial" panose="020B0604020202020204" pitchFamily="34" charset="0"/>
              </a:rPr>
              <a:t>Appendix 8</a:t>
            </a:r>
            <a:r>
              <a:rPr lang="en-MY" sz="4400" dirty="0">
                <a:effectLst/>
                <a:latin typeface="Arial" panose="020B0604020202020204" pitchFamily="34" charset="0"/>
              </a:rPr>
              <a:t>: F</a:t>
            </a:r>
            <a:r>
              <a:rPr lang="en-MY" sz="4400" dirty="0">
                <a:effectLst/>
                <a:latin typeface="ArialMT"/>
              </a:rPr>
              <a:t>requency of Monitoring Patients with SLE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EBA559-1065-27A6-C74F-172A80ED5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7798" y="-1"/>
            <a:ext cx="4620288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B67DAB-12A5-EE61-C74F-87FC8FA12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8086" y="1335113"/>
            <a:ext cx="4319826" cy="390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7717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E4FBC-5269-18EC-63E6-08135ABF2D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altLang="en-GB" sz="4400" b="1" dirty="0">
                <a:latin typeface="+mn-lt"/>
                <a:cs typeface="Arial" panose="020B0604020202020204" pitchFamily="34" charset="0"/>
              </a:rPr>
              <a:t>Take Home Messages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202EE-1D8F-0161-A978-4782F9B3C4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601387"/>
            <a:ext cx="10744200" cy="4668043"/>
          </a:xfrm>
        </p:spPr>
        <p:txBody>
          <a:bodyPr>
            <a:normAutofit lnSpcReduction="10000"/>
          </a:bodyPr>
          <a:lstStyle/>
          <a:p>
            <a:pPr algn="just"/>
            <a:r>
              <a:rPr lang="en-MY" sz="2800" dirty="0">
                <a:effectLst/>
              </a:rPr>
              <a:t>All patients with SLE should be monitored based on clinical and laboratory parameters.</a:t>
            </a:r>
          </a:p>
          <a:p>
            <a:pPr marL="0" indent="0" algn="just">
              <a:buNone/>
            </a:pPr>
            <a:endParaRPr lang="en-MY" sz="2800" dirty="0">
              <a:effectLst/>
            </a:endParaRPr>
          </a:p>
          <a:p>
            <a:pPr algn="just"/>
            <a:r>
              <a:rPr lang="en-MY" dirty="0">
                <a:effectLst/>
              </a:rPr>
              <a:t>Infections in patients with SLE should be identified early and treated accordingly.</a:t>
            </a:r>
          </a:p>
          <a:p>
            <a:pPr algn="just"/>
            <a:endParaRPr lang="en-MY" sz="2800" dirty="0">
              <a:effectLst/>
            </a:endParaRPr>
          </a:p>
          <a:p>
            <a:pPr algn="just"/>
            <a:r>
              <a:rPr lang="en-US" dirty="0">
                <a:cs typeface="Arial" panose="020B0604020202020204" pitchFamily="34" charset="0"/>
              </a:rPr>
              <a:t>Drug adverse effects may occur and require regular monitoring.</a:t>
            </a:r>
          </a:p>
          <a:p>
            <a:pPr marL="0" indent="0" algn="just">
              <a:buNone/>
            </a:pPr>
            <a:endParaRPr lang="en-MY" sz="2800" dirty="0">
              <a:effectLst/>
            </a:endParaRPr>
          </a:p>
          <a:p>
            <a:pPr algn="just"/>
            <a:r>
              <a:rPr lang="en-MY" dirty="0"/>
              <a:t>C</a:t>
            </a:r>
            <a:r>
              <a:rPr lang="en-MY" dirty="0">
                <a:effectLst/>
              </a:rPr>
              <a:t>ardiovascular risk factors and osteoporosis should be screened for all </a:t>
            </a:r>
            <a:r>
              <a:rPr lang="en-MY" sz="2800" dirty="0">
                <a:effectLst/>
              </a:rPr>
              <a:t>patient with SLE. </a:t>
            </a:r>
            <a:endParaRPr lang="en-MY" dirty="0"/>
          </a:p>
          <a:p>
            <a:pPr marL="0" indent="0" algn="just">
              <a:buNone/>
            </a:pPr>
            <a:endParaRPr lang="en-MY" dirty="0"/>
          </a:p>
          <a:p>
            <a:pPr algn="just"/>
            <a:endParaRPr lang="en-MY" sz="2800" dirty="0">
              <a:effectLst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119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E83E5D-3F48-6FF2-F6BE-8FAE7D5CA6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857">
                        <a14:foregroundMark x1="90857" y1="20929" x2="90857" y2="20929"/>
                        <a14:foregroundMark x1="90857" y1="20929" x2="90857" y2="20929"/>
                        <a14:foregroundMark x1="48500" y1="49571" x2="48500" y2="49571"/>
                        <a14:foregroundMark x1="62714" y1="48857" x2="62714" y2="48857"/>
                        <a14:foregroundMark x1="60786" y1="47357" x2="60786" y2="47357"/>
                        <a14:foregroundMark x1="60571" y1="48857" x2="60571" y2="48857"/>
                        <a14:foregroundMark x1="31571" y1="50786" x2="31571" y2="50786"/>
                        <a14:foregroundMark x1="42714" y1="40714" x2="42714" y2="40714"/>
                        <a14:foregroundMark x1="35714" y1="51714" x2="35714" y2="51714"/>
                        <a14:foregroundMark x1="42714" y1="40929" x2="42714" y2="40929"/>
                        <a14:foregroundMark x1="43429" y1="38714" x2="43429" y2="38714"/>
                        <a14:foregroundMark x1="29214" y1="79071" x2="29214" y2="79071"/>
                        <a14:foregroundMark x1="46000" y1="78714" x2="46000" y2="78714"/>
                        <a14:foregroundMark x1="41500" y1="77286" x2="41500" y2="77286"/>
                        <a14:foregroundMark x1="46143" y1="70286" x2="46143" y2="70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2054" y="-1"/>
            <a:ext cx="6610865" cy="661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694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92F7B7-0D11-0CA7-245D-4D941947D7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>
                <a:latin typeface="+mn-lt"/>
                <a:cs typeface="Arial" panose="020B0604020202020204" pitchFamily="34" charset="0"/>
              </a:rPr>
              <a:t>Learning Objectives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0AA6E6-07EE-41ED-C40E-E857E1442C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sz="3200" dirty="0">
              <a:cs typeface="Arial" panose="020B0604020202020204" pitchFamily="34" charset="0"/>
            </a:endParaRPr>
          </a:p>
          <a:p>
            <a:r>
              <a:rPr lang="en-GB" sz="3200" dirty="0">
                <a:cs typeface="Arial" panose="020B0604020202020204" pitchFamily="34" charset="0"/>
              </a:rPr>
              <a:t>To understand the requirement for monitoring with regards to </a:t>
            </a:r>
            <a:r>
              <a:rPr lang="en-MY" sz="3200" dirty="0">
                <a:effectLst/>
              </a:rPr>
              <a:t>clinical manifestations , laboratory investigation and </a:t>
            </a:r>
            <a:r>
              <a:rPr lang="en-GB" sz="3200" dirty="0">
                <a:cs typeface="Arial" panose="020B0604020202020204" pitchFamily="34" charset="0"/>
              </a:rPr>
              <a:t>potential  drug adverse events</a:t>
            </a:r>
            <a:r>
              <a:rPr lang="en-MY" sz="3200" dirty="0">
                <a:effectLst/>
              </a:rPr>
              <a:t> in SLE</a:t>
            </a:r>
          </a:p>
          <a:p>
            <a:pPr marL="0" indent="0">
              <a:buNone/>
            </a:pPr>
            <a:endParaRPr lang="en-GB" sz="3200" dirty="0">
              <a:cs typeface="Arial" panose="020B0604020202020204" pitchFamily="34" charset="0"/>
            </a:endParaRPr>
          </a:p>
          <a:p>
            <a:r>
              <a:rPr lang="en-GB" sz="3200" dirty="0">
                <a:cs typeface="Arial" panose="020B0604020202020204" pitchFamily="34" charset="0"/>
              </a:rPr>
              <a:t>To address </a:t>
            </a:r>
            <a:r>
              <a:rPr lang="en-MY" sz="3200" dirty="0">
                <a:cs typeface="Arial" panose="020B0604020202020204" pitchFamily="34" charset="0"/>
              </a:rPr>
              <a:t>c</a:t>
            </a:r>
            <a:r>
              <a:rPr lang="en-MY" sz="3200" dirty="0">
                <a:effectLst/>
              </a:rPr>
              <a:t>o-morbidities</a:t>
            </a:r>
            <a:r>
              <a:rPr lang="en-GB" sz="3200" dirty="0">
                <a:cs typeface="Arial" panose="020B0604020202020204" pitchFamily="34" charset="0"/>
              </a:rPr>
              <a:t> issues in SLE</a:t>
            </a:r>
          </a:p>
          <a:p>
            <a:endParaRPr lang="en-GB" sz="28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2800" dirty="0"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422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9744" y="1852694"/>
            <a:ext cx="10212512" cy="4668043"/>
          </a:xfrm>
        </p:spPr>
        <p:txBody>
          <a:bodyPr>
            <a:normAutofit/>
          </a:bodyPr>
          <a:lstStyle/>
          <a:p>
            <a:pPr algn="just"/>
            <a:r>
              <a:rPr lang="en-MY" sz="3200" dirty="0">
                <a:effectLst/>
              </a:rPr>
              <a:t>Assessment and monitoring in SLE are essential as the disease is often complicated by flares of varying severity</a:t>
            </a:r>
          </a:p>
          <a:p>
            <a:pPr marL="0" indent="0" algn="just">
              <a:buNone/>
            </a:pPr>
            <a:endParaRPr lang="en-MY" sz="3200" dirty="0"/>
          </a:p>
          <a:p>
            <a:pPr algn="just"/>
            <a:r>
              <a:rPr lang="en-MY" sz="3200" dirty="0">
                <a:effectLst/>
              </a:rPr>
              <a:t>The monitoring includes new clinical manifestations, laboratory investigations, disease activity, organ damage, co-morbidities and drug adverse events (A</a:t>
            </a:r>
            <a:r>
              <a:rPr lang="en-MY" sz="3200" dirty="0"/>
              <a:t>E</a:t>
            </a:r>
            <a:r>
              <a:rPr lang="en-MY" sz="3200" dirty="0">
                <a:effectLst/>
              </a:rPr>
              <a:t>s). </a:t>
            </a:r>
            <a:endParaRPr lang="en-MY" sz="3200" dirty="0"/>
          </a:p>
          <a:p>
            <a:pPr marL="0" indent="0" algn="just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21317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438DB-289D-393C-D97D-81CCAA3F4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5305093" cy="1189355"/>
          </a:xfrm>
        </p:spPr>
        <p:txBody>
          <a:bodyPr>
            <a:noAutofit/>
          </a:bodyPr>
          <a:lstStyle/>
          <a:p>
            <a:r>
              <a:rPr lang="en-MY" b="1" dirty="0">
                <a:effectLst/>
                <a:latin typeface="+mn-lt"/>
              </a:rPr>
              <a:t>Clinical Features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A1DE4A-DE2F-D927-1397-82ADBFB232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079" y="1518728"/>
            <a:ext cx="5835721" cy="4837622"/>
          </a:xfrm>
        </p:spPr>
        <p:txBody>
          <a:bodyPr>
            <a:noAutofit/>
          </a:bodyPr>
          <a:lstStyle/>
          <a:p>
            <a:pPr algn="just"/>
            <a:r>
              <a:rPr lang="en-MY" dirty="0">
                <a:effectLst/>
              </a:rPr>
              <a:t>SLE can present in various clinical manifestations (refer to </a:t>
            </a:r>
            <a:r>
              <a:rPr lang="en-MY" b="1" dirty="0">
                <a:effectLst/>
              </a:rPr>
              <a:t>Figure 1</a:t>
            </a:r>
            <a:r>
              <a:rPr lang="en-MY" dirty="0">
                <a:effectLst/>
              </a:rPr>
              <a:t>).</a:t>
            </a:r>
          </a:p>
          <a:p>
            <a:pPr algn="just"/>
            <a:endParaRPr lang="en-MY" dirty="0"/>
          </a:p>
          <a:p>
            <a:pPr algn="just"/>
            <a:r>
              <a:rPr lang="en-MY" dirty="0">
                <a:effectLst/>
              </a:rPr>
              <a:t> Thorough history and physical examination must be undertaken at each clinic visit</a:t>
            </a:r>
          </a:p>
          <a:p>
            <a:pPr algn="just"/>
            <a:endParaRPr lang="en-MY" dirty="0"/>
          </a:p>
          <a:p>
            <a:pPr algn="just"/>
            <a:r>
              <a:rPr lang="en-MY" dirty="0">
                <a:effectLst/>
              </a:rPr>
              <a:t> Any new onset or changes in clinical manifestation would require further evaluation</a:t>
            </a:r>
            <a:endParaRPr lang="en-MY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A4EF13D-542E-2565-B256-550779011E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813" y="0"/>
            <a:ext cx="56981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177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17CE8C-AFEE-9D8C-BECD-A8C652F0F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400" b="1" dirty="0">
                <a:effectLst/>
                <a:latin typeface="+mn-lt"/>
              </a:rPr>
              <a:t>Laboratory Investigations 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87965D-2E2A-17FC-EB80-12430A876C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8720" y="1478270"/>
            <a:ext cx="10744200" cy="4668043"/>
          </a:xfrm>
        </p:spPr>
        <p:txBody>
          <a:bodyPr/>
          <a:lstStyle/>
          <a:p>
            <a:r>
              <a:rPr lang="en-MY" dirty="0">
                <a:effectLst/>
              </a:rPr>
              <a:t>Laboratory tests that are commonly done for monitoring are:</a:t>
            </a:r>
            <a:endParaRPr lang="en-MY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364EEB35-B026-1AE1-580D-6DC866819A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83194760"/>
              </p:ext>
            </p:extLst>
          </p:nvPr>
        </p:nvGraphicFramePr>
        <p:xfrm>
          <a:off x="1589404" y="2267650"/>
          <a:ext cx="9013191" cy="2837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459EDD1-D37F-0EC2-1DAF-C9698074A4F5}"/>
              </a:ext>
            </a:extLst>
          </p:cNvPr>
          <p:cNvSpPr txBox="1"/>
          <p:nvPr/>
        </p:nvSpPr>
        <p:spPr>
          <a:xfrm>
            <a:off x="10020300" y="75819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3252F55-13C4-39C8-E6AF-92838CF6902A}"/>
              </a:ext>
            </a:extLst>
          </p:cNvPr>
          <p:cNvSpPr txBox="1"/>
          <p:nvPr/>
        </p:nvSpPr>
        <p:spPr>
          <a:xfrm>
            <a:off x="1263379" y="5433021"/>
            <a:ext cx="9739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400" dirty="0">
                <a:effectLst/>
              </a:rPr>
              <a:t>*Refer to </a:t>
            </a:r>
            <a:r>
              <a:rPr lang="en-MY" sz="2400" b="1" dirty="0">
                <a:effectLst/>
              </a:rPr>
              <a:t>Appendix 8 </a:t>
            </a:r>
            <a:r>
              <a:rPr lang="en-MY" sz="2400" dirty="0">
                <a:effectLst/>
              </a:rPr>
              <a:t>for Frequency of Monitoring Patients in SLE 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957738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015DD4-B423-1000-6390-C8FCFA7D4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4400" b="1" dirty="0">
                <a:effectLst/>
                <a:latin typeface="+mn-lt"/>
              </a:rPr>
              <a:t>Laboratory Investigations</a:t>
            </a:r>
            <a:r>
              <a:rPr lang="en-MY" sz="3200" b="1" dirty="0">
                <a:effectLst/>
                <a:latin typeface="+mn-lt"/>
              </a:rPr>
              <a:t>-2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8265C-2014-BF9A-93A7-9E862D73F3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636936"/>
            <a:ext cx="10744200" cy="4668043"/>
          </a:xfrm>
        </p:spPr>
        <p:txBody>
          <a:bodyPr>
            <a:normAutofit lnSpcReduction="10000"/>
          </a:bodyPr>
          <a:lstStyle/>
          <a:p>
            <a:pPr algn="just"/>
            <a:r>
              <a:rPr lang="en-MY" dirty="0">
                <a:effectLst/>
              </a:rPr>
              <a:t>FBC should be assessed at every visit to detect cytopenia which is associated with SLE flare or concomitant drug treatment.</a:t>
            </a:r>
            <a:endParaRPr lang="en-MY" dirty="0"/>
          </a:p>
          <a:p>
            <a:pPr marL="0" indent="0" algn="just">
              <a:buNone/>
            </a:pPr>
            <a:endParaRPr lang="en-MY" dirty="0"/>
          </a:p>
          <a:p>
            <a:pPr algn="just"/>
            <a:r>
              <a:rPr lang="en-MY" dirty="0">
                <a:effectLst/>
              </a:rPr>
              <a:t>Serum albumin and creatinine provide information on the presence and prognosis of renal involvement.</a:t>
            </a:r>
          </a:p>
          <a:p>
            <a:pPr algn="just"/>
            <a:endParaRPr lang="en-MY" dirty="0"/>
          </a:p>
          <a:p>
            <a:pPr algn="just"/>
            <a:r>
              <a:rPr lang="en-MY" dirty="0">
                <a:effectLst/>
              </a:rPr>
              <a:t> Urinalysis can be used to detect early renal manifestations.</a:t>
            </a:r>
            <a:endParaRPr lang="en-MY" dirty="0"/>
          </a:p>
          <a:p>
            <a:pPr marL="0" indent="0" algn="just">
              <a:buNone/>
            </a:pPr>
            <a:endParaRPr lang="en-MY" dirty="0"/>
          </a:p>
          <a:p>
            <a:pPr algn="just"/>
            <a:r>
              <a:rPr lang="en-MY" dirty="0">
                <a:effectLst/>
              </a:rPr>
              <a:t>LFT can be deranged due to autoimmune liver disease or liver toxicity secondary to the use of immunosuppressants. </a:t>
            </a:r>
            <a:endParaRPr lang="en-MY" dirty="0"/>
          </a:p>
          <a:p>
            <a:pPr marL="0" indent="0" algn="just">
              <a:buNone/>
            </a:pPr>
            <a:endParaRPr lang="en-MY" dirty="0"/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04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A7370-44BE-92E2-ECA3-3A9D2A994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>
                <a:latin typeface="+mn-lt"/>
              </a:rPr>
              <a:t>L</a:t>
            </a:r>
            <a:r>
              <a:rPr lang="en-MY" sz="4400" b="1" dirty="0">
                <a:effectLst/>
                <a:latin typeface="+mn-lt"/>
              </a:rPr>
              <a:t>aboratory Investigations-3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BFFD39-892E-08E9-2B5E-8F90E9E3F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508921"/>
            <a:ext cx="10744200" cy="42362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MY" b="1" u="sng" dirty="0">
                <a:effectLst/>
              </a:rPr>
              <a:t>Acute phase reactants </a:t>
            </a:r>
            <a:endParaRPr lang="en-MY" u="sng" dirty="0"/>
          </a:p>
          <a:p>
            <a:pPr algn="just"/>
            <a:r>
              <a:rPr lang="en-MY" dirty="0">
                <a:effectLst/>
              </a:rPr>
              <a:t>Raised erythrocyte sedimentation rate (ESR) with normal C-reactive protein (CRP) occur in SLE flares while both ESR and CRP are elevated in infection.</a:t>
            </a:r>
            <a:r>
              <a:rPr lang="en-MY" baseline="30000" dirty="0">
                <a:effectLst/>
              </a:rPr>
              <a:t>21</a:t>
            </a:r>
          </a:p>
          <a:p>
            <a:pPr marL="0" indent="0" algn="just">
              <a:buNone/>
            </a:pPr>
            <a:endParaRPr lang="en-MY" dirty="0"/>
          </a:p>
          <a:p>
            <a:pPr marL="0" indent="0" algn="just">
              <a:buNone/>
            </a:pPr>
            <a:r>
              <a:rPr lang="en-MY" b="1" u="sng" dirty="0">
                <a:effectLst/>
              </a:rPr>
              <a:t>Autoantibodies and complements </a:t>
            </a:r>
            <a:endParaRPr lang="en-MY" u="sng" dirty="0"/>
          </a:p>
          <a:p>
            <a:pPr algn="just"/>
            <a:r>
              <a:rPr lang="en-MY" dirty="0">
                <a:effectLst/>
              </a:rPr>
              <a:t>In patients with clinical features of active SLE, rising anti-double stranded deoxyribonucleic acid (anti-dsDNA) antibodies and/or falling levels of complements indicate disease flare.</a:t>
            </a:r>
            <a:r>
              <a:rPr lang="en-MY" baseline="30000" dirty="0">
                <a:effectLst/>
              </a:rPr>
              <a:t>21</a:t>
            </a:r>
            <a:endParaRPr lang="en-MY" baseline="30000" dirty="0"/>
          </a:p>
          <a:p>
            <a:pPr algn="just"/>
            <a:r>
              <a:rPr lang="en-MY" dirty="0">
                <a:effectLst/>
              </a:rPr>
              <a:t>Other autoantibodies (e.g. antinuclear antibodies [ANA] and extractable nuclear antigens [ENA]) have not been demonstrated to be helpful in monitoring disease activity</a:t>
            </a:r>
            <a:endParaRPr lang="en-MY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86F8E92-D09B-5066-C285-901E942D0E3E}"/>
              </a:ext>
            </a:extLst>
          </p:cNvPr>
          <p:cNvSpPr txBox="1">
            <a:spLocks/>
          </p:cNvSpPr>
          <p:nvPr/>
        </p:nvSpPr>
        <p:spPr>
          <a:xfrm>
            <a:off x="723900" y="5858178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21. Gordon C, et al. The British Society for Rheumatology guideline for the management of systemic lupus erythematosus in adults. Rheumatology (Oxford). 2018;57(1):e1-e45.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568998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64AF6-C5D8-7593-4770-AFE065AD8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0" tIns="0" rIns="0" bIns="0" anchor="ctr" anchorCtr="0">
            <a:noAutofit/>
          </a:bodyPr>
          <a:lstStyle/>
          <a:p>
            <a:r>
              <a:rPr lang="en-MY" sz="4400" b="1" dirty="0">
                <a:effectLst/>
                <a:latin typeface="+mn-lt"/>
              </a:rPr>
              <a:t>CO-MORBIDITIES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FA9796-270B-FC3B-8D0B-EDEAE20B1A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MY" sz="1200" dirty="0"/>
          </a:p>
          <a:p>
            <a:pPr marL="0" indent="0">
              <a:buNone/>
            </a:pPr>
            <a:endParaRPr lang="en-MY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9695652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3C79C-A92B-959E-98A3-195EE6C5E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sz="4400" b="1" dirty="0">
                <a:effectLst/>
                <a:latin typeface="+mn-lt"/>
              </a:rPr>
              <a:t>Infection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81674D-9AA2-D5B4-7BD5-490AA3615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710" y="1434961"/>
            <a:ext cx="10228580" cy="2678636"/>
          </a:xfrm>
        </p:spPr>
        <p:txBody>
          <a:bodyPr>
            <a:noAutofit/>
          </a:bodyPr>
          <a:lstStyle/>
          <a:p>
            <a:pPr algn="just"/>
            <a:r>
              <a:rPr lang="en-MY" dirty="0">
                <a:effectLst/>
              </a:rPr>
              <a:t>Patients with SLE are prone to infection including tuberculosis due to their immunocompromised state contributed by both disease- and treatment-related factors.</a:t>
            </a:r>
          </a:p>
          <a:p>
            <a:pPr algn="just"/>
            <a:endParaRPr lang="en-MY" dirty="0"/>
          </a:p>
          <a:p>
            <a:pPr algn="just"/>
            <a:r>
              <a:rPr lang="en-MY" dirty="0">
                <a:effectLst/>
              </a:rPr>
              <a:t>High disease activity, severe leukopenia and presence of renal involvement contribute independently to infection in SLE.</a:t>
            </a:r>
            <a:r>
              <a:rPr lang="en-MY" baseline="30000" dirty="0">
                <a:effectLst/>
              </a:rPr>
              <a:t>50</a:t>
            </a:r>
            <a:endParaRPr lang="en-MY" baseline="30000" dirty="0"/>
          </a:p>
          <a:p>
            <a:pPr algn="just"/>
            <a:endParaRPr lang="en-MY" dirty="0">
              <a:effectLst/>
            </a:endParaRPr>
          </a:p>
          <a:p>
            <a:pPr marL="0" indent="0" algn="just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70EFC16-519C-FF40-7B73-B9B27E707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710" y="4113597"/>
            <a:ext cx="9924836" cy="165712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452D185-8963-BD8C-C211-F6D0827C2405}"/>
              </a:ext>
            </a:extLst>
          </p:cNvPr>
          <p:cNvSpPr txBox="1">
            <a:spLocks/>
          </p:cNvSpPr>
          <p:nvPr/>
        </p:nvSpPr>
        <p:spPr>
          <a:xfrm>
            <a:off x="723900" y="5991740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50. </a:t>
            </a:r>
            <a:r>
              <a:rPr lang="en-US" altLang="en-US" sz="1400" dirty="0" err="1"/>
              <a:t>Fanouriakis</a:t>
            </a:r>
            <a:r>
              <a:rPr lang="en-US" altLang="en-US" sz="1400" dirty="0"/>
              <a:t> A, et al. 2019 update of the EULAR recommendations for the management of systemic lupus erythematosus. Ann Rheum Dis. 2019;78(6):736-745.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463736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E CPG template 3" id="{70C9DEBF-6740-C44A-8FF9-AECF46EBD451}" vid="{91620721-3165-6A43-8103-D728669D0D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911</Words>
  <Application>Microsoft Office PowerPoint</Application>
  <PresentationFormat>Widescreen</PresentationFormat>
  <Paragraphs>112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ArialMT</vt:lpstr>
      <vt:lpstr>Calibri</vt:lpstr>
      <vt:lpstr>Wingdings</vt:lpstr>
      <vt:lpstr>Office Theme</vt:lpstr>
      <vt:lpstr>Training of Core Trainers CPG Management of  Systemic Lupus Erythematosus</vt:lpstr>
      <vt:lpstr>Learning Objectives</vt:lpstr>
      <vt:lpstr>Introduction</vt:lpstr>
      <vt:lpstr>Clinical Features</vt:lpstr>
      <vt:lpstr>Laboratory Investigations </vt:lpstr>
      <vt:lpstr>Laboratory Investigations-2</vt:lpstr>
      <vt:lpstr>Laboratory Investigations-3</vt:lpstr>
      <vt:lpstr>CO-MORBIDITIES</vt:lpstr>
      <vt:lpstr>Infection</vt:lpstr>
      <vt:lpstr>Osteoporosis </vt:lpstr>
      <vt:lpstr>Cardiovascular Disease </vt:lpstr>
      <vt:lpstr>Malignancy </vt:lpstr>
      <vt:lpstr>Drug Adverse Events </vt:lpstr>
      <vt:lpstr>Frequency and Interval </vt:lpstr>
      <vt:lpstr>Appendix 8: Frequency of Monitoring Patients with SLE</vt:lpstr>
      <vt:lpstr>Take Home Messages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Tengku Noor Farhana Tengku Khalid</cp:lastModifiedBy>
  <cp:revision>21</cp:revision>
  <dcterms:created xsi:type="dcterms:W3CDTF">2023-11-29T06:59:45Z</dcterms:created>
  <dcterms:modified xsi:type="dcterms:W3CDTF">2024-07-02T06:38:32Z</dcterms:modified>
</cp:coreProperties>
</file>